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3"/>
  </p:notesMasterIdLst>
  <p:sldIdLst>
    <p:sldId id="256" r:id="rId2"/>
    <p:sldId id="257" r:id="rId3"/>
    <p:sldId id="367" r:id="rId4"/>
    <p:sldId id="504" r:id="rId5"/>
    <p:sldId id="416" r:id="rId6"/>
    <p:sldId id="519" r:id="rId7"/>
    <p:sldId id="533" r:id="rId8"/>
    <p:sldId id="531" r:id="rId9"/>
    <p:sldId id="541" r:id="rId10"/>
    <p:sldId id="540" r:id="rId11"/>
    <p:sldId id="527" r:id="rId12"/>
    <p:sldId id="538" r:id="rId13"/>
    <p:sldId id="526" r:id="rId14"/>
    <p:sldId id="552" r:id="rId15"/>
    <p:sldId id="553" r:id="rId16"/>
    <p:sldId id="555" r:id="rId17"/>
    <p:sldId id="435" r:id="rId18"/>
    <p:sldId id="442" r:id="rId19"/>
    <p:sldId id="512" r:id="rId20"/>
    <p:sldId id="543" r:id="rId21"/>
    <p:sldId id="545" r:id="rId22"/>
    <p:sldId id="547" r:id="rId23"/>
    <p:sldId id="551" r:id="rId24"/>
    <p:sldId id="550" r:id="rId25"/>
    <p:sldId id="549" r:id="rId26"/>
    <p:sldId id="548" r:id="rId27"/>
    <p:sldId id="537" r:id="rId28"/>
    <p:sldId id="521" r:id="rId29"/>
    <p:sldId id="479" r:id="rId30"/>
    <p:sldId id="478" r:id="rId31"/>
    <p:sldId id="28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B72742"/>
    <a:srgbClr val="AD253F"/>
    <a:srgbClr val="E17D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100" d="100"/>
          <a:sy n="100" d="100"/>
        </p:scale>
        <p:origin x="-181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image" Target="../media/image3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image" Target="../media/image3.jpe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image" Target="../media/image3.jpeg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8.xlsx"/><Relationship Id="rId1" Type="http://schemas.openxmlformats.org/officeDocument/2006/relationships/image" Target="../media/image3.jpe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percentStacked"/>
        <c:shape val="cylinder"/>
        <c:axId val="173754240"/>
        <c:axId val="173755776"/>
        <c:axId val="0"/>
      </c:bar3DChart>
      <c:catAx>
        <c:axId val="173754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3755776"/>
        <c:crosses val="autoZero"/>
        <c:auto val="1"/>
        <c:lblAlgn val="ctr"/>
        <c:lblOffset val="100"/>
      </c:catAx>
      <c:valAx>
        <c:axId val="17375577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1737542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9753644350725617"/>
          <c:y val="2.8623472831147679E-4"/>
        </c:manualLayout>
      </c:layout>
    </c:title>
    <c:plotArea>
      <c:layout>
        <c:manualLayout>
          <c:layoutTarget val="inner"/>
          <c:xMode val="edge"/>
          <c:yMode val="edge"/>
          <c:x val="9.7243061813644515E-3"/>
          <c:y val="0.26027080241338479"/>
          <c:w val="0.51100964000366722"/>
          <c:h val="0.5154009302896238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15.9%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43.8%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40.2%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I - группа</c:v>
                </c:pt>
                <c:pt idx="1">
                  <c:v>II - группа</c:v>
                </c:pt>
                <c:pt idx="2">
                  <c:v>III - группа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43.2</c:v>
                </c:pt>
                <c:pt idx="2">
                  <c:v>42.7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441633366800849"/>
          <c:y val="0.51732813278098144"/>
          <c:w val="0.3275467968398928"/>
          <c:h val="0.279440409076117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087257960679449"/>
          <c:y val="0"/>
        </c:manualLayout>
      </c:layout>
    </c:title>
    <c:plotArea>
      <c:layout>
        <c:manualLayout>
          <c:layoutTarget val="inner"/>
          <c:xMode val="edge"/>
          <c:yMode val="edge"/>
          <c:x val="0.15066334868518794"/>
          <c:y val="0.43330588851085666"/>
          <c:w val="0.59175531124647163"/>
          <c:h val="0.4922894605495958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14.0%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43.2%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42.7%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I - группа</c:v>
                </c:pt>
                <c:pt idx="1">
                  <c:v>II - группа</c:v>
                </c:pt>
                <c:pt idx="2">
                  <c:v>III - группа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15.9</c:v>
                </c:pt>
                <c:pt idx="1">
                  <c:v>43.8</c:v>
                </c:pt>
                <c:pt idx="2">
                  <c:v>40.200000000000003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15617144555044093"/>
          <c:y val="0.11819455776791998"/>
          <c:w val="0.68765710889912368"/>
          <c:h val="0.248554924011074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-3.2095328634011789E-3"/>
                  <c:y val="-0.30922338251350828"/>
                </c:manualLayout>
              </c:layout>
              <c:showVal val="1"/>
            </c:dLbl>
            <c:dLbl>
              <c:idx val="1"/>
              <c:layout>
                <c:manualLayout>
                  <c:x val="0.12353962497289372"/>
                  <c:y val="-0.33939156394992953"/>
                </c:manualLayout>
              </c:layout>
              <c:showVal val="1"/>
            </c:dLbl>
            <c:dLbl>
              <c:idx val="2"/>
              <c:layout>
                <c:manualLayout>
                  <c:x val="0.10244760735061242"/>
                  <c:y val="-0.29360074470169933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2"/>
                <c:pt idx="0">
                  <c:v>2019г </c:v>
                </c:pt>
                <c:pt idx="1">
                  <c:v>2020г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89</c:v>
                </c:pt>
                <c:pt idx="1">
                  <c:v>77</c:v>
                </c:pt>
              </c:numCache>
            </c:numRef>
          </c:val>
        </c:ser>
        <c:shape val="cylinder"/>
        <c:axId val="173744128"/>
        <c:axId val="173745664"/>
        <c:axId val="0"/>
      </c:bar3DChart>
      <c:catAx>
        <c:axId val="173744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3745664"/>
        <c:crosses val="autoZero"/>
        <c:auto val="1"/>
        <c:lblAlgn val="ctr"/>
        <c:lblOffset val="100"/>
      </c:catAx>
      <c:valAx>
        <c:axId val="17374566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737441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-8.4368524371732243E-2"/>
                  <c:y val="-0.16700219813408873"/>
                </c:manualLayout>
              </c:layout>
              <c:showVal val="1"/>
            </c:dLbl>
            <c:dLbl>
              <c:idx val="1"/>
              <c:layout>
                <c:manualLayout>
                  <c:x val="0.11141861092517605"/>
                  <c:y val="-0.28282630329160457"/>
                </c:manualLayout>
              </c:layout>
              <c:showVal val="1"/>
            </c:dLbl>
            <c:dLbl>
              <c:idx val="2"/>
              <c:layout>
                <c:manualLayout>
                  <c:x val="0.12668964060380367"/>
                  <c:y val="-0.18855065676785221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2"/>
                <c:pt idx="0">
                  <c:v>2019г  </c:v>
                </c:pt>
                <c:pt idx="1">
                  <c:v>2020г 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38</c:v>
                </c:pt>
              </c:numCache>
            </c:numRef>
          </c:val>
        </c:ser>
        <c:overlap val="100"/>
        <c:axId val="148747392"/>
        <c:axId val="148748928"/>
      </c:barChart>
      <c:catAx>
        <c:axId val="148747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8748928"/>
        <c:crosses val="autoZero"/>
        <c:auto val="1"/>
        <c:lblAlgn val="ctr"/>
        <c:lblOffset val="100"/>
      </c:catAx>
      <c:valAx>
        <c:axId val="14874892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487473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33CC"/>
            </a:solidFill>
          </c:spPr>
          <c:dLbls>
            <c:dLbl>
              <c:idx val="0"/>
              <c:layout>
                <c:manualLayout>
                  <c:x val="-6.7044007333889072E-2"/>
                  <c:y val="-0.33124760864899166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0.11934910306125322"/>
                  <c:y val="-0.33124760864899166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0.14444343346678401"/>
                  <c:y val="-0.31784289322294751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</c:v>
                </c:pt>
                <c:pt idx="1">
                  <c:v>67</c:v>
                </c:pt>
              </c:numCache>
            </c:numRef>
          </c:val>
        </c:ser>
        <c:shape val="pyramid"/>
        <c:axId val="171912576"/>
        <c:axId val="171914368"/>
        <c:axId val="0"/>
      </c:bar3DChart>
      <c:catAx>
        <c:axId val="1719125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1914368"/>
        <c:crosses val="autoZero"/>
        <c:auto val="1"/>
        <c:lblAlgn val="ctr"/>
        <c:lblOffset val="100"/>
      </c:catAx>
      <c:valAx>
        <c:axId val="17191436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719125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2827669824506243E-2"/>
          <c:y val="0"/>
          <c:w val="0.8745488624957658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explosion val="18"/>
            <c:spPr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spPr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-0.22297395726814892"/>
                  <c:y val="6.1200887000157364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56,6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22895852323764437"/>
                  <c:y val="-9.612096720474276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43,4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18288896383690978"/>
                  <c:y val="-6.245284955719183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19,1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Категорированные</c:v>
                </c:pt>
                <c:pt idx="1">
                  <c:v>Не имеющие категорию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0.56599999999999995</c:v>
                </c:pt>
                <c:pt idx="1">
                  <c:v>0.43400000000000039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0.7955859481720825"/>
          <c:w val="0.56825699007730957"/>
          <c:h val="0.17376292536281771"/>
        </c:manualLayout>
      </c:layout>
      <c:spPr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400" kern="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/>
      <a:tile tx="0" ty="0" sx="100000" sy="100000" flip="none" algn="tl"/>
    </a:blipFill>
    <a:effectLst>
      <a:glow rad="228600">
        <a:schemeClr val="accent1">
          <a:satMod val="175000"/>
          <a:alpha val="40000"/>
        </a:schemeClr>
      </a:glow>
    </a:effectLst>
    <a:scene3d>
      <a:camera prst="orthographicFront"/>
      <a:lightRig rig="threePt" dir="t"/>
    </a:scene3d>
    <a:sp3d>
      <a:bevelT prst="angle"/>
    </a:sp3d>
  </c:spPr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5410387647012441"/>
          <c:y val="2.1911774312457421E-3"/>
          <c:w val="0.80412125289112646"/>
          <c:h val="0.9906976454122694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spPr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-0.15191812862520351"/>
                  <c:y val="-0.30612655681174256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b="1" dirty="0" smtClean="0"/>
                      <a:t>75</a:t>
                    </a:r>
                    <a:r>
                      <a:rPr lang="ru-RU" b="1" dirty="0" smtClean="0"/>
                      <a:t>,</a:t>
                    </a:r>
                    <a:r>
                      <a:rPr lang="en-US" b="1" dirty="0" smtClean="0"/>
                      <a:t>5%</a:t>
                    </a:r>
                    <a:endParaRPr lang="en-US" b="1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0.15308990122394747"/>
                  <c:y val="0.2022974346696582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24</a:t>
                    </a:r>
                    <a:r>
                      <a:rPr lang="ru-RU" b="1" dirty="0" smtClean="0"/>
                      <a:t>,</a:t>
                    </a:r>
                    <a:r>
                      <a:rPr lang="en-US" b="1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8744826021948183E-2"/>
                  <c:y val="-3.33060974223007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Категорированные</c:v>
                </c:pt>
                <c:pt idx="1">
                  <c:v>Не имеющие категорию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0.75500000000000078</c:v>
                </c:pt>
                <c:pt idx="1">
                  <c:v>0.24500000000000016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3.8100425289316388E-4"/>
          <c:y val="0.7963201271225302"/>
          <c:w val="0.59897802923976251"/>
          <c:h val="0.17302874641237043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/>
      <a:tile tx="0" ty="0" sx="100000" sy="100000" flip="none" algn="tl"/>
    </a:blipFill>
    <a:effectLst>
      <a:glow rad="228600">
        <a:schemeClr val="accent1">
          <a:satMod val="175000"/>
          <a:alpha val="40000"/>
        </a:schemeClr>
      </a:glow>
    </a:effectLst>
    <a:scene3d>
      <a:camera prst="orthographicFront"/>
      <a:lightRig rig="threePt" dir="t"/>
    </a:scene3d>
    <a:sp3d>
      <a:bevelT prst="angle"/>
    </a:sp3d>
  </c:spPr>
  <c:txPr>
    <a:bodyPr/>
    <a:lstStyle/>
    <a:p>
      <a:pPr>
        <a:defRPr sz="1800"/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5705392712764412E-2"/>
          <c:y val="0"/>
          <c:w val="0.94466323495686211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explosion val="19"/>
            <c:spPr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explosion val="8"/>
            <c:spPr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-0.23852081525238669"/>
                  <c:y val="1.289181552173044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56,0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23674584954785996"/>
                  <c:y val="-7.331749450451868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44</a:t>
                    </a:r>
                    <a:r>
                      <a:rPr lang="en-US" b="1" dirty="0" smtClean="0"/>
                      <a:t>,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3615510482976246E-2"/>
                  <c:y val="1.2460173438924261E-3"/>
                </c:manualLayout>
              </c:layout>
              <c:tx>
                <c:rich>
                  <a:bodyPr/>
                  <a:lstStyle/>
                  <a:p>
                    <a:r>
                      <a:rPr lang="kk-KZ" b="1" dirty="0" smtClean="0"/>
                      <a:t>1</a:t>
                    </a:r>
                    <a:r>
                      <a:rPr lang="en-US" b="1" dirty="0" smtClean="0"/>
                      <a:t>2,4%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Категорированные</c:v>
                </c:pt>
                <c:pt idx="1">
                  <c:v>Не имеющие категорию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0.56000000000000005</c:v>
                </c:pt>
                <c:pt idx="1">
                  <c:v>0.44</c:v>
                </c:pt>
              </c:numCache>
            </c:numRef>
          </c:val>
        </c:ser>
        <c:firstSliceAng val="0"/>
      </c:pieChart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r"/>
      <c:layout>
        <c:manualLayout>
          <c:xMode val="edge"/>
          <c:yMode val="edge"/>
          <c:x val="0"/>
          <c:y val="0.7565161398695367"/>
          <c:w val="0.56444282688018588"/>
          <c:h val="0.21283290605640087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/>
      <a:tile tx="0" ty="0" sx="100000" sy="100000" flip="none" algn="tl"/>
    </a:blipFill>
    <a:effectLst>
      <a:glow rad="228600">
        <a:schemeClr val="accent1">
          <a:satMod val="175000"/>
          <a:alpha val="40000"/>
        </a:schemeClr>
      </a:glow>
    </a:effectLst>
    <a:scene3d>
      <a:camera prst="orthographicFront"/>
      <a:lightRig rig="threePt" dir="t"/>
    </a:scene3d>
    <a:sp3d>
      <a:bevelT prst="angle"/>
    </a:sp3d>
  </c:spPr>
  <c:txPr>
    <a:bodyPr/>
    <a:lstStyle/>
    <a:p>
      <a:pPr>
        <a:defRPr sz="1800"/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3047474516355187"/>
          <c:y val="0"/>
          <c:w val="0.75541732283464558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spPr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-0.23583438837925264"/>
                  <c:y val="-0.115830848259064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61</a:t>
                    </a:r>
                    <a:r>
                      <a:rPr lang="ru-RU" b="1" dirty="0" smtClean="0"/>
                      <a:t>,0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23664031903344321"/>
                  <c:y val="4.953028958798133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39</a:t>
                    </a:r>
                    <a:r>
                      <a:rPr lang="ru-RU" b="1" dirty="0" smtClean="0"/>
                      <a:t>,0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3160099684718793E-2"/>
                  <c:y val="3.0809427131522392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15,7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Категорированные</c:v>
                </c:pt>
                <c:pt idx="1">
                  <c:v>Не имеющие категорию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0.61000000000000065</c:v>
                </c:pt>
                <c:pt idx="1">
                  <c:v>0.3900000000000004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3.1444256765514399E-2"/>
          <c:y val="0.76180261446868469"/>
          <c:w val="0.52182353643256563"/>
          <c:h val="0.18915571894509925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/>
      <a:tile tx="0" ty="0" sx="100000" sy="100000" flip="none" algn="tl"/>
    </a:blipFill>
    <a:effectLst>
      <a:glow rad="228600">
        <a:schemeClr val="accent1">
          <a:satMod val="175000"/>
          <a:alpha val="40000"/>
        </a:schemeClr>
      </a:glow>
    </a:effectLst>
    <a:scene3d>
      <a:camera prst="orthographicFront"/>
      <a:lightRig rig="threePt" dir="t"/>
    </a:scene3d>
    <a:sp3d>
      <a:bevelT prst="angle"/>
    </a:sp3d>
  </c:spPr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4.0775709789693708E-3"/>
          <c:y val="0.12839536701727691"/>
          <c:w val="0.8540727334735706"/>
          <c:h val="0.4407268901834863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Первичная инвалидность</c:v>
                </c:pt>
                <c:pt idx="1">
                  <c:v>На 10 тыс. населения</c:v>
                </c:pt>
                <c:pt idx="2">
                  <c:v>НА 10 тыс.работающих</c:v>
                </c:pt>
                <c:pt idx="3">
                  <c:v>Численность населения</c:v>
                </c:pt>
                <c:pt idx="4">
                  <c:v>Численность работающих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268</c:v>
                </c:pt>
                <c:pt idx="1">
                  <c:v>33.700000000000003</c:v>
                </c:pt>
                <c:pt idx="2">
                  <c:v>68.099999999999994</c:v>
                </c:pt>
                <c:pt idx="3">
                  <c:v>79301</c:v>
                </c:pt>
                <c:pt idx="4">
                  <c:v>39300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Первичная инвалидность</c:v>
                </c:pt>
                <c:pt idx="1">
                  <c:v>На 10 тыс. населения</c:v>
                </c:pt>
                <c:pt idx="2">
                  <c:v>НА 10 тыс.работающих</c:v>
                </c:pt>
                <c:pt idx="3">
                  <c:v>Численность населения</c:v>
                </c:pt>
                <c:pt idx="4">
                  <c:v>Численность работающих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285</c:v>
                </c:pt>
                <c:pt idx="1">
                  <c:v>39.300000000000011</c:v>
                </c:pt>
                <c:pt idx="2">
                  <c:v>82.3</c:v>
                </c:pt>
                <c:pt idx="3">
                  <c:v>72425</c:v>
                </c:pt>
                <c:pt idx="4">
                  <c:v>34624</c:v>
                </c:pt>
              </c:numCache>
            </c:numRef>
          </c:val>
        </c:ser>
        <c:shape val="cylinder"/>
        <c:axId val="178797952"/>
        <c:axId val="178812032"/>
        <c:axId val="178648832"/>
      </c:bar3DChart>
      <c:catAx>
        <c:axId val="178797952"/>
        <c:scaling>
          <c:orientation val="minMax"/>
        </c:scaling>
        <c:delete val="1"/>
        <c:axPos val="b"/>
        <c:majorTickMark val="none"/>
        <c:tickLblPos val="none"/>
        <c:crossAx val="178812032"/>
        <c:crosses val="autoZero"/>
        <c:auto val="1"/>
        <c:lblAlgn val="ctr"/>
        <c:lblOffset val="100"/>
      </c:catAx>
      <c:valAx>
        <c:axId val="178812032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178797952"/>
        <c:crosses val="autoZero"/>
        <c:crossBetween val="between"/>
      </c:valAx>
      <c:serAx>
        <c:axId val="178648832"/>
        <c:scaling>
          <c:orientation val="minMax"/>
        </c:scaling>
        <c:axPos val="b"/>
        <c:tickLblPos val="nextTo"/>
        <c:crossAx val="178812032"/>
        <c:crosses val="autoZero"/>
      </c:ser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0.03704</cdr:x>
      <cdr:y>0.75862</cdr:y>
    </cdr:from>
    <cdr:to>
      <cdr:x>0.6</cdr:x>
      <cdr:y>0.91831</cdr:y>
    </cdr:to>
    <cdr:sp macro="" textlink="">
      <cdr:nvSpPr>
        <cdr:cNvPr id="3" name="Заголовок 6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2876" y="1571636"/>
          <a:ext cx="2171704" cy="3308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anchor="t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orbel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1800" b="0" i="0" u="none" strike="noStrike" kern="1200" cap="none" spc="-10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AC286-E1B8-4F8E-B009-3BC480A96B23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349CC-8F97-4E08-9825-C0B0DF35AFA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74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49CC-8F97-4E08-9825-C0B0DF35AFA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1875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49CC-8F97-4E08-9825-C0B0DF35AFA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5793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АО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49CC-8F97-4E08-9825-C0B0DF35AFAE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349CC-8F97-4E08-9825-C0B0DF35AFAE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02735-753C-4B16-8C38-064EBED1F732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626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8FF7-C19D-42C1-802B-E35EE70CF9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v.k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179512" y="548680"/>
            <a:ext cx="8856984" cy="5688632"/>
          </a:xfrm>
          <a:prstGeom prst="ribbon2">
            <a:avLst/>
          </a:prstGeom>
          <a:solidFill>
            <a:srgbClr val="FFFF00"/>
          </a:solidFill>
          <a:ln w="57150">
            <a:solidFill>
              <a:srgbClr val="B7274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Отчет по итогам работы </a:t>
            </a:r>
            <a:endParaRPr lang="en-US" sz="3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ГКП на ПХВ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ородская поликлиника  № 6»         за  20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акушерско-гинекологической службы</a:t>
            </a:r>
            <a:endParaRPr lang="ru-RU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1214420"/>
          <a:ext cx="8715436" cy="5372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43"/>
                <a:gridCol w="4321703"/>
                <a:gridCol w="2016795"/>
                <a:gridCol w="2016795"/>
              </a:tblGrid>
              <a:tr h="39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2019г 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 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485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женщин фертильного возраста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(ин них охвачено контрацепцией)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19242-9813-51%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17437-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57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женщин фертильного возраста с ЭГЗ ( из них с контрацепцией)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5028-2516-50,0%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5016-2120-42,2%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961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Общее количество женщин с абсолютными противопоказаниями к беременности (%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 </a:t>
                      </a: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контрацепции.)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endParaRPr lang="ru-RU" sz="14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112-109 (97,3%)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112-111-99,1%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465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состоит беременных на начало года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1374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1491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9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Взято на учет по беременности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3051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3086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9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 до 12-недель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2819-92,4%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2849-92,5%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9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родов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2686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2883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9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Роды в срок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2625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2816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9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Преждевременные роды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60-2,3%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67-2,2%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525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Беременные 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женщин с абсолютными противопоказаниями к беременности ) </a:t>
                      </a:r>
                      <a:endParaRPr lang="ru-RU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96" marR="47896" marT="8708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194604579"/>
              </p:ext>
            </p:extLst>
          </p:nvPr>
        </p:nvGraphicFramePr>
        <p:xfrm>
          <a:off x="0" y="980728"/>
          <a:ext cx="9144001" cy="5670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023"/>
                <a:gridCol w="1267497"/>
                <a:gridCol w="1604927"/>
                <a:gridCol w="1777777"/>
                <a:gridCol w="1777777"/>
              </a:tblGrid>
              <a:tr h="780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57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Абс.число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Уд.вес.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Абс.число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Уд.вес.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915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 заболеваемости ЗН </a:t>
                      </a:r>
                      <a:r>
                        <a:rPr lang="kk-KZ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(на 100 тыс.нас.)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173,8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    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110,8</a:t>
                      </a:r>
                    </a:p>
                  </a:txBody>
                  <a:tcPr marL="68580" marR="68580" marT="0" marB="0" anchor="ctr"/>
                </a:tc>
              </a:tr>
              <a:tr h="915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впервые выявленных больных ЗН 1-11 стадии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</a:t>
                      </a:r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56,6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kk-KZ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</a:p>
                  </a:txBody>
                  <a:tcPr marL="68580" marR="68580" marT="0" marB="0" anchor="ctr"/>
                </a:tc>
              </a:tr>
              <a:tr h="906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впервые выявленных больных ЗН 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III-IV</a:t>
                      </a: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стадии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13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16,0  </a:t>
                      </a:r>
                    </a:p>
                  </a:txBody>
                  <a:tcPr marL="68580" marR="68580" marT="0" marB="0"/>
                </a:tc>
              </a:tr>
              <a:tr h="915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Удельный вес больных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ЗН живущих 5 и более лет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43,4        </a:t>
                      </a:r>
                    </a:p>
                  </a:txBody>
                  <a:tcPr marL="68580" marR="68580" marT="0" marB="0"/>
                </a:tc>
              </a:tr>
              <a:tr h="780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смертности от 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 </a:t>
                      </a:r>
                      <a:r>
                        <a:rPr lang="kk-KZ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100 тыс.нас.)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67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7419412"/>
              </p:ext>
            </p:extLst>
          </p:nvPr>
        </p:nvGraphicFramePr>
        <p:xfrm>
          <a:off x="0" y="0"/>
          <a:ext cx="9144000" cy="57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7148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заболеваемости и смертности по ЗН</a:t>
                      </a:r>
                      <a:endParaRPr lang="ru-RU" sz="2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14282" y="0"/>
            <a:ext cx="8715436" cy="6858000"/>
          </a:xfrm>
        </p:spPr>
        <p:txBody>
          <a:bodyPr>
            <a:normAutofit fontScale="40000" lnSpcReduction="20000"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Информация на  14.05.20г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Всего очагов 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-19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подвержденный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случай)-18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Из них: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взрослые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-16             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-2                                                                                             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Очагом инфекции  является : 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есто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работы                                                                                             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И.Ы.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верхнии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рынок , был 2 раза осмотрен ВОП 2 раза направлен на СМП в ГИБ, отказано в госпитализации                                                                                                                               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Т.О.ФРГП на ПХВ «НЦЭ» КККБТУ-  врач-вирусолог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.К.Р. Был контакт  с отцом Д.Б. м.р.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ЧС-полковник полиции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      4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М.М. м.р.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 –водитель  начальника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ЧС- А.Б.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Б.А. м.р.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ЧС-старшии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лейтенант-инженер                                                                                 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      6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.Д.А. м.р. 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 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- диспетчер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Т.О.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ЧС-зам.нач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.Е.Б.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 –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технич.персонал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Е.Н. м.р.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 –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старшии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лейтенант –дежурный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       10.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А.М. м.р.РЦ-2 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мед.сестра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С.Н.  РЦ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Атамекен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–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млад.персонал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       12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.К.Л.  м.р.  Поликлиника  «Чапаевка»-врач дневного стационара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Т.Д.  НПЗ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ПетроКазахстан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-оператор</a:t>
            </a:r>
          </a:p>
          <a:p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. Место пребывания пациента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                                                                                                                                                         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.Б.Г. был контакт с Д.Б.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ЧС-полковник полиции                                                                                   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Б.Н. был в контакте с отцом Д.Н.- начальника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ЧС-полковник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.А.Х-дальнобойшик (Россия)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Т.А. м.р.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Ямал-СПД-моляр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(Россия)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Н.С. М.р.  Завод   «ТВШЖ» - мастер  (Россия)                                                                                                                                   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Всего контактных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187  из них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БК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- 145, на  домашнем карантине  было-37, в провизорном госпитале - 69    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- 42        Всего обследованных на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-19 из БК – 145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из них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ПЦР-РНК   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-19 положительный - 17  ПЦР  РНК 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-19-отрицательный -128. 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Из них 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 уровне ПМСП взят  мазок 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/г на 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-19    - 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Выписанных из стационара с  подтвержденным случаем 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COVID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-19  всего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- 26 человек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Из них с ГИБ-25, 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Атырауской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ОКБ-1                                                                                   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На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14.05.20г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 домашнем карантине  -17 человек  , сняты с домашнего  карантина -  9человек    Число с 1 ПЦР -9  результат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отр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  число  2 ПЦР-9  результат 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отр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275973081"/>
              </p:ext>
            </p:extLst>
          </p:nvPr>
        </p:nvGraphicFramePr>
        <p:xfrm>
          <a:off x="179512" y="260649"/>
          <a:ext cx="875020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20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Общая смертность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571472" y="2714620"/>
          <a:ext cx="3143272" cy="92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1397000"/>
          <a:ext cx="3429024" cy="110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</a:tblGrid>
              <a:tr h="1103306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В.т.ч</a:t>
                      </a:r>
                    </a:p>
                    <a:p>
                      <a:r>
                        <a:rPr lang="ru-RU" dirty="0" smtClean="0"/>
                        <a:t>Смертность от ЗН (на 100 тыс.нас. )  -1 место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2928934"/>
          <a:ext cx="3429024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</a:tblGrid>
              <a:tr h="1214446">
                <a:tc>
                  <a:txBody>
                    <a:bodyPr/>
                    <a:lstStyle/>
                    <a:p>
                      <a:r>
                        <a:rPr lang="ru-RU" dirty="0" smtClean="0"/>
                        <a:t>Смертность от  БСК (на 100 тыс.нас. )  -2 место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5072066" y="2928934"/>
          <a:ext cx="2596278" cy="142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71472" y="4714884"/>
          <a:ext cx="3286148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</a:tblGrid>
              <a:tr h="1214446">
                <a:tc>
                  <a:txBody>
                    <a:bodyPr/>
                    <a:lstStyle/>
                    <a:p>
                      <a:r>
                        <a:rPr lang="ru-RU" dirty="0" smtClean="0"/>
                        <a:t>Смертность от эндокринологические заболевания СД</a:t>
                      </a:r>
                      <a:r>
                        <a:rPr lang="ru-RU" baseline="0" dirty="0" smtClean="0"/>
                        <a:t>  </a:t>
                      </a:r>
                      <a:r>
                        <a:rPr lang="ru-RU" dirty="0" smtClean="0"/>
                        <a:t>(на 100 тыс.нас. ) </a:t>
                      </a:r>
                      <a:r>
                        <a:rPr lang="ru-RU" baseline="0" dirty="0" smtClean="0"/>
                        <a:t>-3 место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5072066" y="4572008"/>
          <a:ext cx="2596278" cy="157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4714876" y="1500174"/>
          <a:ext cx="3500462" cy="128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606190" cy="1071570"/>
          </a:xfrm>
          <a:blipFill>
            <a:blip r:embed="rId2" cstate="print">
              <a:grayscl/>
            </a:blip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Кадровая обеспеченность                                                   за 2019 и  2020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6753068"/>
              </p:ext>
            </p:extLst>
          </p:nvPr>
        </p:nvGraphicFramePr>
        <p:xfrm>
          <a:off x="357158" y="1357298"/>
          <a:ext cx="8606189" cy="5049388"/>
        </p:xfrm>
        <a:graphic>
          <a:graphicData uri="http://schemas.openxmlformats.org/drawingml/2006/table">
            <a:tbl>
              <a:tblPr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{775DCB02-9BB8-47FD-8907-85C794F793BA}</a:tableStyleId>
              </a:tblPr>
              <a:tblGrid>
                <a:gridCol w="1105384"/>
                <a:gridCol w="789557"/>
                <a:gridCol w="789557"/>
                <a:gridCol w="762721"/>
                <a:gridCol w="729814"/>
                <a:gridCol w="797183"/>
                <a:gridCol w="710603"/>
                <a:gridCol w="789557"/>
                <a:gridCol w="703053"/>
                <a:gridCol w="714380"/>
                <a:gridCol w="714380"/>
              </a:tblGrid>
              <a:tr h="29208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Штатные единицы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Охват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2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Фактически занятые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декретном отпуске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57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en-US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21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Врачи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,75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128,0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,5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117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00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м/п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309,0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07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,75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305,25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06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,75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358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284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00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Младший м/п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46,0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46,0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6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Прочий персонал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88,5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,5</a:t>
                      </a: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88,5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,5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6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567,75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</a:t>
                      </a:r>
                      <a:endParaRPr lang="kk-KZ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653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626</a:t>
                      </a: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535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504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118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122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63561" marT="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7"/>
          <p:cNvSpPr txBox="1">
            <a:spLocks noGrp="1"/>
          </p:cNvSpPr>
          <p:nvPr>
            <p:ph type="title"/>
          </p:nvPr>
        </p:nvSpPr>
        <p:spPr>
          <a:xfrm>
            <a:off x="642910" y="214290"/>
            <a:ext cx="7929618" cy="571504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-100" normalizeH="0" baseline="0" noProof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Категорийность</a:t>
            </a:r>
            <a:r>
              <a:rPr kumimoji="0" lang="ru-RU" sz="2800" b="1" i="0" u="none" strike="noStrike" kern="1200" cap="none" spc="-100" normalizeH="0" baseline="0" noProof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врачей</a:t>
            </a:r>
            <a:r>
              <a:rPr kumimoji="0" sz="2800" b="1" i="0" u="none" strike="noStrike" kern="1200" cap="none" spc="-100" normalizeH="0" noProof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2800" b="1" i="0" u="none" strike="noStrike" kern="1200" cap="none" spc="-100" normalizeH="0" noProof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 2019 </a:t>
            </a:r>
            <a:r>
              <a:rPr kumimoji="0" lang="ru-RU" sz="2800" b="1" i="0" u="none" strike="noStrike" kern="1200" cap="none" spc="-100" normalizeH="0" baseline="0" noProof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-2020 годы</a:t>
            </a:r>
            <a:endParaRPr kumimoji="0" lang="ru-RU" sz="5400" b="0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357158" y="1285860"/>
          <a:ext cx="4214842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5000628" y="1285860"/>
          <a:ext cx="3929090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878" y="3429000"/>
            <a:ext cx="8143964" cy="523220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Категорийность</a:t>
            </a:r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медсестер за 2019-2020 годы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6" name="Содержимое 8"/>
          <p:cNvGraphicFramePr>
            <a:graphicFrameLocks/>
          </p:cNvGraphicFramePr>
          <p:nvPr/>
        </p:nvGraphicFramePr>
        <p:xfrm>
          <a:off x="357158" y="4429132"/>
          <a:ext cx="4286280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Содержимое 6"/>
          <p:cNvGraphicFramePr>
            <a:graphicFrameLocks/>
          </p:cNvGraphicFramePr>
          <p:nvPr/>
        </p:nvGraphicFramePr>
        <p:xfrm>
          <a:off x="5000628" y="4429132"/>
          <a:ext cx="3857652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42910" y="3929066"/>
            <a:ext cx="3857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г.  Мед.сестры – 284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Всего имеют категорию  159-56,0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57786" y="3929066"/>
            <a:ext cx="3786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г.  Мед.сестры – 270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Всего имеют категорию  16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,0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785794"/>
            <a:ext cx="4143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г. Врачи – 129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Всего имеют категорию  73-56,6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86282" y="785794"/>
            <a:ext cx="4357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г. Врачи – 117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Всего имеют категорию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86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5,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96815976"/>
              </p:ext>
            </p:extLst>
          </p:nvPr>
        </p:nvGraphicFramePr>
        <p:xfrm>
          <a:off x="357158" y="1428737"/>
          <a:ext cx="8501122" cy="5251869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1949262"/>
                <a:gridCol w="1265448"/>
                <a:gridCol w="972594"/>
                <a:gridCol w="2165847"/>
                <a:gridCol w="2147971"/>
              </a:tblGrid>
              <a:tr h="89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других городах: </a:t>
                      </a:r>
                      <a:r>
                        <a:rPr lang="ru-RU" sz="18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г.Алматы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г.Москва, </a:t>
                      </a:r>
                      <a:endParaRPr lang="en-US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</a:t>
                      </a:r>
                      <a:r>
                        <a:rPr lang="kk-KZ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Ташкент и т.д.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Шымкент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СМП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СМП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396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квалификации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Алматы   -1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Москва   -1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Ташкент -1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врачей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теме: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(ПУЗ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-52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АНУ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-42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УПМП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-3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по</a:t>
                      </a:r>
                      <a:r>
                        <a:rPr lang="kk-KZ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другим темам</a:t>
                      </a:r>
                      <a:r>
                        <a:rPr lang="en-US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-10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220  медсестер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теме: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(ПУЗ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-126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АНУ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-9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endParaRPr lang="en-US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УПМП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-56 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по другим темам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-29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21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Первичная 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специализация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406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квалификации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Алматы</a:t>
                      </a:r>
                      <a:r>
                        <a:rPr lang="kk-KZ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-31 </a:t>
                      </a:r>
                      <a:r>
                        <a:rPr lang="kk-KZ" sz="13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(дистанционно)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врач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ей</a:t>
                      </a:r>
                      <a:endParaRPr lang="kk-KZ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теме: (УПМП-40, </a:t>
                      </a:r>
                      <a:r>
                        <a:rPr lang="kk-KZ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ИВБДВ-10</a:t>
                      </a:r>
                      <a:r>
                        <a:rPr lang="en-US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kumimoji="0" lang="kk-KZ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BLS, CLS, PALS, PHTLS-5 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по другим темам-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медсестер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теме: (УПМП-40,</a:t>
                      </a:r>
                      <a:r>
                        <a:rPr lang="kk-KZ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ИВБДВ -16, </a:t>
                      </a:r>
                      <a:r>
                        <a:rPr kumimoji="0" lang="kk-KZ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BLS, CLS, PALS, PHTLS-11</a:t>
                      </a:r>
                      <a:r>
                        <a:rPr kumimoji="0" lang="kk-KZ" sz="16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по другим темам-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113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55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Первичная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специализация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43914" cy="1000132"/>
          </a:xfrm>
          <a:blipFill>
            <a:blip r:embed="rId3" cstate="print">
              <a:grayscl/>
            </a:blip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медработников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2019 и 2020 годы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  <a:solidFill>
            <a:srgbClr val="FFFF00"/>
          </a:solidFill>
          <a:ln>
            <a:solidFill>
              <a:srgbClr val="C00000"/>
            </a:solidFill>
          </a:ln>
          <a:effectLst/>
        </p:spPr>
        <p:txBody>
          <a:bodyPr>
            <a:normAutofit fontScale="90000"/>
          </a:bodyPr>
          <a:lstStyle/>
          <a:p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cap="all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Показатели скринингового осмотра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6483728"/>
              </p:ext>
            </p:extLst>
          </p:nvPr>
        </p:nvGraphicFramePr>
        <p:xfrm>
          <a:off x="357158" y="1000123"/>
          <a:ext cx="8501120" cy="5643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611"/>
                <a:gridCol w="1017909"/>
                <a:gridCol w="1319957"/>
                <a:gridCol w="1108935"/>
                <a:gridCol w="642942"/>
                <a:gridCol w="1230401"/>
                <a:gridCol w="1341365"/>
              </a:tblGrid>
              <a:tr h="49696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скринингов </a:t>
                      </a:r>
                    </a:p>
                  </a:txBody>
                  <a:tcPr marL="51203" marR="51203" marT="0" marB="0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2020г.  </a:t>
                      </a:r>
                    </a:p>
                  </a:txBody>
                  <a:tcPr marL="51203" marR="51203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Подлежало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%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%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Подлежало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%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%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</a:tr>
              <a:tr h="85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системы кровообращения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5074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5074-100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643-12,6%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4538-100 %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107-6,3%</a:t>
                      </a:r>
                    </a:p>
                  </a:txBody>
                  <a:tcPr marL="51203" marR="51203" marT="0" marB="0" horzOverflow="overflow"/>
                </a:tc>
              </a:tr>
              <a:tr h="57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Сахарный диабет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5074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5074-100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30-0,59%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4538-100 %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8-0,47%</a:t>
                      </a:r>
                    </a:p>
                  </a:txBody>
                  <a:tcPr marL="51203" marR="51203" marT="0" marB="0" horzOverflow="overflow"/>
                </a:tc>
              </a:tr>
              <a:tr h="57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Глаукома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5074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5074-100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2-0,03%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4538-100 %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3-0,17%</a:t>
                      </a:r>
                    </a:p>
                  </a:txBody>
                  <a:tcPr marL="51203" marR="51203" marT="0" marB="0" horzOverflow="overflow"/>
                </a:tc>
              </a:tr>
              <a:tr h="57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Рак молочной железы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2200-100%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5-0,2%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2037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2037-100%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2-0,098%</a:t>
                      </a:r>
                    </a:p>
                  </a:txBody>
                  <a:tcPr marL="51203" marR="51203" marT="0" marB="0" horzOverflow="overflow"/>
                </a:tc>
              </a:tr>
              <a:tr h="57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Рак шейки матки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2830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2830-100%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2384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2384-100%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1-0,42%</a:t>
                      </a:r>
                    </a:p>
                  </a:txBody>
                  <a:tcPr marL="51203" marR="51203" marT="0" marB="0" horzOverflow="overflow"/>
                </a:tc>
              </a:tr>
              <a:tr h="57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Рак толстой и прямой кишки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2267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2267-100%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1-0,003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3622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3622-100%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203" marR="51203" marT="0" marB="0" horzOverflow="overflow"/>
                </a:tc>
              </a:tr>
              <a:tr h="85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32493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32493-100%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5887-18,1%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28977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28977-100%</a:t>
                      </a:r>
                    </a:p>
                  </a:txBody>
                  <a:tcPr marL="51203" marR="51203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1320-4,6%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203" marR="51203" marT="0" marB="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2407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вызовов 4</a:t>
            </a:r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 категории срочности СМП (Приказ МЗ РК от 3 июля 2017 года «Об утверждении Правил оказания скорой медицинской помощи в Республике Казахстан» </a:t>
            </a:r>
            <a:r>
              <a:rPr lang="kk-KZ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№450 )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31965256"/>
              </p:ext>
            </p:extLst>
          </p:nvPr>
        </p:nvGraphicFramePr>
        <p:xfrm>
          <a:off x="457201" y="1571611"/>
          <a:ext cx="8472517" cy="523929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592725"/>
                <a:gridCol w="1921315"/>
                <a:gridCol w="1958477"/>
              </a:tblGrid>
              <a:tr h="4728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2020 г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Выполнено выездов</a:t>
                      </a:r>
                      <a:r>
                        <a:rPr lang="ru-RU" baseline="0" dirty="0" smtClean="0"/>
                        <a:t> всего</a:t>
                      </a:r>
                      <a:endParaRPr lang="ru-RU" dirty="0">
                        <a:solidFill>
                          <a:srgbClr val="AD253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15886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6200">
                <a:tc>
                  <a:txBody>
                    <a:bodyPr/>
                    <a:lstStyle/>
                    <a:p>
                      <a:r>
                        <a:rPr lang="ru-RU" dirty="0" smtClean="0"/>
                        <a:t>Из них к детям в возрасте 0-17 лет включительно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4373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Оказано скорая</a:t>
                      </a:r>
                      <a:r>
                        <a:rPr lang="ru-RU" baseline="0" dirty="0" smtClean="0"/>
                        <a:t> помощь</a:t>
                      </a:r>
                      <a:r>
                        <a:rPr lang="ru-RU" dirty="0" smtClean="0"/>
                        <a:t> по поводу  всего</a:t>
                      </a:r>
                      <a:r>
                        <a:rPr lang="kk-KZ" dirty="0" smtClean="0"/>
                        <a:t>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15886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- Несчастных</a:t>
                      </a:r>
                      <a:r>
                        <a:rPr lang="ru-RU" baseline="0" dirty="0" smtClean="0"/>
                        <a:t> случаев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-внезапных заболеваний и состояний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Хронических</a:t>
                      </a:r>
                      <a:r>
                        <a:rPr lang="ru-RU" baseline="0" dirty="0" smtClean="0"/>
                        <a:t> заболеваний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14578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10827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Родов и патологии беременности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472877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госпитализированных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472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Вызовы 4-й категории срочности СМП по нозологиям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908721"/>
          <a:ext cx="9144000" cy="5975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8354"/>
                <a:gridCol w="1867823"/>
                <a:gridCol w="1867823"/>
              </a:tblGrid>
              <a:tr h="37479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Нозологии</a:t>
                      </a:r>
                      <a:endParaRPr lang="ru-RU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2019г 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2020г 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6507">
                <a:tc>
                  <a:txBody>
                    <a:bodyPr/>
                    <a:lstStyle/>
                    <a:p>
                      <a:r>
                        <a:rPr lang="kk-KZ" sz="18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Инфекционные заболевания </a:t>
                      </a:r>
                      <a:endParaRPr lang="ru-RU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47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ССС заболевания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13921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Травмы и отравления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47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479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Неврологическое заболевания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479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Заболевания органов дыхания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5779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Заболевания желудочно-кишечного тракта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70267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Акушерские-гинекологические заболевания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577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Острое хирургические заболевания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брюшной полости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5779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Заболевания мочевыводящмх путей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1392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1392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15886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11900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Главная - Поликлиника №6_files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144000" cy="5643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Юридический адрес: г.Шымкент, мкр Самал-3, ул. Аль-Фараби,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230</a:t>
            </a: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Территория обслуживания поликлиники: 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Абайс</a:t>
            </a: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кий  и частично  Аль - Фарабийский районы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417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 по первичному выходу на инвалидность в 20</a:t>
            </a:r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 (сравн 201</a:t>
            </a:r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г) </a:t>
            </a:r>
            <a:endParaRPr lang="ru-RU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11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8572560" cy="5038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71472" y="285728"/>
            <a:ext cx="8393016" cy="695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</a:t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Отчет по первичному выходу на инвалидность по группам в 20</a:t>
            </a:r>
            <a:r>
              <a:rPr lang="en-US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r>
              <a:rPr lang="ru-RU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 (</a:t>
            </a:r>
            <a:r>
              <a:rPr lang="ru-RU" sz="27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сравн</a:t>
            </a:r>
            <a:r>
              <a:rPr lang="ru-RU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201</a:t>
            </a:r>
            <a:r>
              <a:rPr lang="en-US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r>
              <a:rPr lang="ru-RU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г)</a:t>
            </a:r>
            <a:endParaRPr lang="ru-RU" sz="2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sz="half" idx="1"/>
          </p:nvPr>
        </p:nvGraphicFramePr>
        <p:xfrm>
          <a:off x="214282" y="1428736"/>
          <a:ext cx="4714908" cy="4926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Содержимое 17"/>
          <p:cNvGraphicFramePr>
            <a:graphicFrameLocks noGrp="1"/>
          </p:cNvGraphicFramePr>
          <p:nvPr>
            <p:ph sz="half" idx="2"/>
          </p:nvPr>
        </p:nvGraphicFramePr>
        <p:xfrm>
          <a:off x="4648200" y="1340768"/>
          <a:ext cx="4038600" cy="50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286808" cy="62068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</a:t>
            </a:r>
            <a:r>
              <a:rPr lang="ru-RU" sz="2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Первичный выход на инвалидность по нозологиям  </a:t>
            </a:r>
            <a:endParaRPr lang="ru-RU" sz="2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1" y="623422"/>
          <a:ext cx="8715438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3573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</a:t>
                      </a:r>
                      <a:r>
                        <a:rPr lang="en-US" dirty="0" smtClean="0"/>
                        <a:t>9</a:t>
                      </a:r>
                      <a:r>
                        <a:rPr lang="ru-RU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</a:tr>
              <a:tr h="6253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 Болезни сердечно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сосудистой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 Болезни органов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дыхания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 Травмы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 Болезни нервной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5. Болезни уха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6. Болезни органов пищеварения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Онко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заболевания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8. Болезни глаза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9. Болезни костно-мышечной системы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10. Туберкулез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11. Прочие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12.Всего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268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Информационно-разьяснительная</a:t>
            </a:r>
            <a: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работа</a:t>
            </a:r>
            <a:b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 ОСМС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186766" cy="5232644"/>
          </a:xfrm>
        </p:spPr>
        <p:txBody>
          <a:bodyPr>
            <a:normAutofit fontScale="25000" lnSpcReduction="20000"/>
          </a:bodyPr>
          <a:lstStyle/>
          <a:p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В двух корпусах поликлиники функционируют посты по ОСМС, открыт Фронт офис.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Охват  ИРР (взрослое население) на 22.01.2020 г.  –44 354 человек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Тираж печатной продукции – 49 500  штук (буклеты,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листовки,брошюры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Двух  корпусах  поликлиники  ведется  ротация 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видеорекламы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по ОСМС. 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Сотрудники  поликлиники  провели  информационно –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разьяснительную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  работу  по  ОСМС  в рынках (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Алаш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Самал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), мини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маркетах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 5-школах, ТОО Швейной фабрике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Гаухар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ТОО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Saftex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Фирма Дана, Дана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Трэйд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 Агат, ИП Заря, ТОО Юг регион пласт, ТОО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Казбуртех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АО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Өрт сөндіруші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ТОО МОЦ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ТОО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Global information Systems.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На 2-х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обьектах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(рынок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Алаш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Самал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) проведены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акций  </a:t>
            </a:r>
          </a:p>
          <a:p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Среди  врачей и СМР проведено  лекций и с последующим аттестаций и тестирование по вопросам ОСМС</a:t>
            </a:r>
          </a:p>
          <a:p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Ответственные спикеры по ОСМС поликлиники провели выездные разьяснительные встречи на тему “Система обьязательного социального медицинского страхования”, участниками которых были представители 11 ИП  (кол-во слушателей -468)</a:t>
            </a:r>
          </a:p>
          <a:p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Установлено 3-терминала по уплате ОСМС  (касса 24)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>
              <a:buFont typeface="Arial" pitchFamily="34" charset="0"/>
              <a:buChar char="•"/>
            </a:pPr>
            <a:r>
              <a:rPr lang="kk-KZ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Среди население в карантинном режиме получили информация через портал правительство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www.egov.kz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по мобильном приложение телеграмм </a:t>
            </a:r>
            <a:r>
              <a:rPr lang="en-US" sz="6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SaqtandyryBot</a:t>
            </a:r>
            <a:r>
              <a:rPr lang="ru-RU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каналах и по мобильном приложений </a:t>
            </a:r>
            <a:r>
              <a:rPr lang="en-US" sz="6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Qoldau</a:t>
            </a:r>
            <a:r>
              <a:rPr lang="en-US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24/7</a:t>
            </a:r>
            <a:r>
              <a:rPr lang="ru-RU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-32109 человеку были информированы. По беременным женщинам писали заявку по ИИН </a:t>
            </a:r>
            <a:r>
              <a:rPr lang="ru-RU" sz="6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были застрахованным.</a:t>
            </a:r>
            <a:endParaRPr lang="kk-KZ" sz="6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>
              <a:buFont typeface="Arial" pitchFamily="34" charset="0"/>
              <a:buChar char="•"/>
            </a:pPr>
            <a:r>
              <a:rPr lang="kk-KZ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6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инстаграмм</a:t>
            </a:r>
            <a:r>
              <a:rPr lang="kk-KZ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фейсбук, </a:t>
            </a:r>
            <a:r>
              <a:rPr lang="en-US" sz="6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en-US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Web</a:t>
            </a:r>
            <a:r>
              <a:rPr lang="ru-RU" sz="6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этому сайту проведено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информационно –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разьяснительную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  работу  по  ОСМС , в итоге 7000 человек были информированы. </a:t>
            </a:r>
            <a:endParaRPr lang="kk-KZ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900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9725837"/>
              </p:ext>
            </p:extLst>
          </p:nvPr>
        </p:nvGraphicFramePr>
        <p:xfrm>
          <a:off x="323527" y="1268759"/>
          <a:ext cx="8568954" cy="4971769"/>
        </p:xfrm>
        <a:graphic>
          <a:graphicData uri="http://schemas.openxmlformats.org/drawingml/2006/table">
            <a:tbl>
              <a:tblPr/>
              <a:tblGrid>
                <a:gridCol w="3848305"/>
                <a:gridCol w="971672"/>
                <a:gridCol w="1319005"/>
                <a:gridCol w="2429972"/>
              </a:tblGrid>
              <a:tr h="8640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программы</a:t>
                      </a:r>
                    </a:p>
                  </a:txBody>
                  <a:tcPr marL="5108" marR="5108" marT="51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Кол-во пациентов</a:t>
                      </a:r>
                    </a:p>
                  </a:txBody>
                  <a:tcPr marL="5108" marR="5108" marT="51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Сумма выделенная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2019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5108" marR="5108" marT="51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Сумма  освоения за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36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(питание для детей)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Адаптированные смеси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7 236 821,40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7 236 821,40</a:t>
                      </a:r>
                    </a:p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36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 категории  состоящие на диспансерном учете  </a:t>
                      </a: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247 257 665,32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247 257 665,32</a:t>
                      </a: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95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РБ</a:t>
                      </a: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254  495 486,72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254  495 486,72</a:t>
                      </a:r>
                    </a:p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36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Легочная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гипертензия,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муковисцидоз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22 792 114,5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22 792 114,5</a:t>
                      </a:r>
                    </a:p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71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МБ + РБ</a:t>
                      </a: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8309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277 286 604,22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277 286 604,22</a:t>
                      </a:r>
                    </a:p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108" marR="5108" marT="5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260648"/>
            <a:ext cx="8496944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/>
              </a:rPr>
              <a:t>Бесплатное обеспечение населения ЛС в рамках ГОБМП на амбулаторном уровне за  2019 год 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Дневной стационар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052735"/>
          <a:ext cx="8435280" cy="5283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692"/>
                <a:gridCol w="3587948"/>
                <a:gridCol w="2108820"/>
                <a:gridCol w="2108820"/>
              </a:tblGrid>
              <a:tr h="6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2020г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75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коек дневного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стационара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6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Пролечено больных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1687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1490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6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Проведено койко-дней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12328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10523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75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Среднее пребывание больного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койке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849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 стоимость пролеченного случая (тенге)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22,979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  <a:tr h="849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Стационар на дому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11-8,0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14" marR="65614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3349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Диспансеризация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28312"/>
          <a:ext cx="9072595" cy="6222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669"/>
                <a:gridCol w="1071773"/>
                <a:gridCol w="1000322"/>
                <a:gridCol w="1357579"/>
                <a:gridCol w="1000322"/>
                <a:gridCol w="908398"/>
                <a:gridCol w="1306532"/>
              </a:tblGrid>
              <a:tr h="421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Классификация болезни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0-14 лет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15-17лет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лет и выше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15-17 лет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лет и выше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16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крови,кровотворных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органов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Эндокринные болезни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2139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нервной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396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16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глаза и его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притаточного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аппарата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16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ухо и сосцевидного отростка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16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системы кровообращения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8853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1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органов дыхания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1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органов пищеварения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27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костно-мышечной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системы и соединительной ткани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1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Болезни мочеполовой системы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2285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11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Врожденные аномалии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568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17925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3868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1136765" y="97632"/>
            <a:ext cx="7049193" cy="387440"/>
          </a:xfrm>
        </p:spPr>
        <p:txBody>
          <a:bodyPr>
            <a:noAutofit/>
          </a:bodyPr>
          <a:lstStyle/>
          <a:p>
            <a:pPr algn="ctr" eaLnBrk="1" hangingPunct="1"/>
            <a:r>
              <a:rPr lang="kk-KZ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kk-KZ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ифровизация здравоохранения</a:t>
            </a:r>
            <a:endParaRPr lang="ru-RU" altLang="ru-RU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5" name="Прямоугольник 6"/>
          <p:cNvSpPr>
            <a:spLocks/>
          </p:cNvSpPr>
          <p:nvPr/>
        </p:nvSpPr>
        <p:spPr bwMode="auto">
          <a:xfrm>
            <a:off x="500034" y="642918"/>
            <a:ext cx="3445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Мобильное приложение </a:t>
            </a:r>
            <a:endParaRPr lang="ru-RU" alt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7" name="Прямоугольник 8"/>
          <p:cNvSpPr>
            <a:spLocks noChangeArrowheads="1"/>
          </p:cNvSpPr>
          <p:nvPr/>
        </p:nvSpPr>
        <p:spPr bwMode="auto">
          <a:xfrm>
            <a:off x="4071934" y="857233"/>
            <a:ext cx="4572032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kk-KZ" altLang="ru-RU" sz="1600" b="1" dirty="0" smtClean="0">
                <a:latin typeface="Times New Roman" pitchFamily="18" charset="0"/>
                <a:cs typeface="Times New Roman" pitchFamily="18" charset="0"/>
              </a:rPr>
              <a:t>-     Интернет активного населения 20-60 лет из 37 863 мобильным приложением охвачено 14 085 (37,2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%, при плане - 40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    Беременные женщины – из 1 526 пользуются мобильным приложением 967 (63,3%, при плане - 70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- Охват мобильными приложениями родителей детей до 5-ти лет-12336 </a:t>
            </a:r>
            <a:r>
              <a:rPr lang="kk-KZ" altLang="ru-RU" sz="1600" b="1" dirty="0" smtClean="0">
                <a:latin typeface="Times New Roman" pitchFamily="18" charset="0"/>
                <a:cs typeface="Times New Roman" pitchFamily="18" charset="0"/>
              </a:rPr>
              <a:t>(6074-49,24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%,</a:t>
            </a:r>
            <a:r>
              <a:rPr lang="en-US" alt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при плане 50%)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kk-KZ" altLang="ru-RU" sz="1600" b="1" dirty="0" smtClean="0">
                <a:latin typeface="Times New Roman" pitchFamily="18" charset="0"/>
                <a:cs typeface="Times New Roman" pitchFamily="18" charset="0"/>
              </a:rPr>
              <a:t>- Охват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мобильными приложениями  пациентов на Д учете -6457 (3933-60,9 % ,при плане 60%)</a:t>
            </a:r>
            <a:endParaRPr lang="en-US" alt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Государственные услуги запись на прием, вызов на дому, прикрепление в медицинскую организацию проводится через портал электронное правительство </a:t>
            </a:r>
            <a:r>
              <a:rPr lang="en-US" altLang="ru-RU" sz="1600" b="1" dirty="0" smtClean="0">
                <a:latin typeface="Times New Roman" pitchFamily="18" charset="0"/>
                <a:cs typeface="Times New Roman" pitchFamily="18" charset="0"/>
              </a:rPr>
              <a:t>egov.kz</a:t>
            </a:r>
            <a:endParaRPr lang="kk-KZ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5143512"/>
            <a:ext cx="8557505" cy="15716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ГП 79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652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жителей</a:t>
            </a: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из них заполненных электронных паспортов здоровья – 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прикреплено 99,1%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предварительной записи по поводу заболевания составила 70,5%, при плане 70%. Доля автоматически полученных активов стационаров, родильных домов составила 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99,6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%, при плане 70% </a:t>
            </a: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0C7D5171-B8AF-41C5-BD49-0FB18740FAA5}"/>
              </a:ext>
            </a:extLst>
          </p:cNvPr>
          <p:cNvCxnSpPr/>
          <p:nvPr/>
        </p:nvCxnSpPr>
        <p:spPr>
          <a:xfrm>
            <a:off x="273072" y="537933"/>
            <a:ext cx="8505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Users7\Владелец\Desktop\4795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2928958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346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620688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2400" b="1" dirty="0" smtClean="0">
                <a:solidFill>
                  <a:srgbClr val="AD253F"/>
                </a:solidFill>
                <a:latin typeface="Times New Roman" pitchFamily="18" charset="0"/>
                <a:cs typeface="Times New Roman" pitchFamily="18" charset="0"/>
              </a:rPr>
              <a:t>Задачи и направления госпрограммы</a:t>
            </a:r>
            <a:endParaRPr lang="ru-RU" sz="2400" b="1" dirty="0">
              <a:solidFill>
                <a:srgbClr val="AD253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760640"/>
          </a:xfrm>
        </p:spPr>
        <p:txBody>
          <a:bodyPr>
            <a:normAutofit fontScale="25000" lnSpcReduction="20000"/>
          </a:bodyPr>
          <a:lstStyle/>
          <a:p>
            <a:r>
              <a:rPr lang="kk-KZ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Направление 1. Каждодневный выбор людей в пользу здоровья</a:t>
            </a:r>
          </a:p>
          <a:p>
            <a:r>
              <a:rPr lang="kk-KZ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Направление 2. Создание современной службы общественного здравоохранения</a:t>
            </a:r>
          </a:p>
          <a:p>
            <a:r>
              <a:rPr lang="kk-KZ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Направление 3. Всестороннее поддержание здоровья на уровне ПМСП</a:t>
            </a:r>
          </a:p>
          <a:p>
            <a:endParaRPr lang="kk-KZ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sz="4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43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4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3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Популяризация и приверженность здоровой жизни – формирование в обществе имиджа перстижа приверженность здоровью </a:t>
            </a:r>
          </a:p>
          <a:p>
            <a:pPr marL="0" indent="0"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здоровое  питание, 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физическая активность, отказ от курения и чрезмерного потребления алкоголя, здоровья полости рта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Улучшение ментального и репродуктивного здоровья населения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Реализация инициатив ВОЗ – «Здоровье города», «Школы, способствующие укреплению здоровья»</a:t>
            </a:r>
          </a:p>
          <a:p>
            <a:r>
              <a:rPr lang="kk-KZ" sz="48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ежведомственные усилия: повышение чистоты воздуха,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доступность безопасной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чистой воды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безопасность товаров народного потребления и продуктов питания и другие инициативы и функции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Современные государственные услуги  по обоспечению безопасности товаров и услуг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Kaz-FDA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Международные принципы готовности к менеджменту инфекционных заболеваний, в том числе проект ВОЗ «Хорошии лаборатории –крепкое здоровье» и национальная лабораторная политика 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национальная программа сдерживания антимикробной резистентности  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продолжить развитие инфраструктуры  и сети ПМСП 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кадровое обеспечение  команды ПМСП: дальнейшее повышение роли ВОП, участковых медицинских сестер, социольных работника, вовлечение работников «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community health worker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» в повышение грамотности людей о здоровье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(health lite) </a:t>
            </a:r>
            <a:endParaRPr lang="kk-KZ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Повышение доверия к ВОП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совершенствование компетенций и снижение потока обращений к узким специалистам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Координация и интеграция услуг здравоохранения в ПМСП и снижение времени неинфекционных заболеваний всех этапах оказания медицинской помощи, в том числе через программы управления заболеваниями, патронаж </a:t>
            </a:r>
          </a:p>
          <a:p>
            <a:endParaRPr lang="kk-KZ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48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20688"/>
            <a:ext cx="83529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Задача 1. Формирование у населения приверженности здоровому образу жизни</a:t>
            </a:r>
          </a:p>
          <a:p>
            <a:pPr algn="ctr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Направление 1. Каждодневный выбор людей в пользу здоровья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348880"/>
            <a:ext cx="8352928" cy="50405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B727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Мероприятия</a:t>
            </a:r>
            <a:endParaRPr lang="ru-RU" sz="2800" b="1" dirty="0">
              <a:solidFill>
                <a:srgbClr val="B727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15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solidFill>
            <a:schemeClr val="bg2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Проблемные вопросы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Патронажные медсестры участков выполняют на сегодня не свойственные функционалу работу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Рост смертности от БСК (причины: низкий отбор для профилактической работы среди населения  лиц с двумя и более факторами риска БСК, формальное работа Школ здоровья по ФЗОЖ, недостаточный контроль со стороны зав отделениями за выполнением активов СМП, в т.ч. Вызовов 4-й категории срочности, активов выписанных со стационаров пациентов с ОИМ, ОНМК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Сохранение очередей на квалифициорованную специализированную медицинскую помощь, лабораторно-инструментальные методы исследований, дорогостоящую МП (КТ, МРТ, ПЦР и др.)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Недостаточное использование мед персоналом и населением услуг мобильных приложений, государственных порталов для получения спектра гос услуг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    Шымкентская городская поликлиника №6” сдана в эксплуатацию        26 декабря  2010 года, построена в рамках  Государственной программы “100 школ, 100 больниц”. 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меет 1,5 га земельного участка, площадь 2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х зданий составляет  14 тыс. кв.м².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Поликлиника проводит смешанный прием больных, т.е. взрослого, детского и подросткового населения.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    Территория обслуживания поликлиники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Абайс</a:t>
            </a: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кий  и частично Аль - Фарабийский районы г. Шымкента. Поликлиника оказывает медицинскую помощь населению микрорайонов Самал-1, Самал-2,   Самал-3, Ак-Ниет,   отделения имени Тельмана, мкр. Северо-Запад, Шугыла. </a:t>
            </a:r>
          </a:p>
          <a:p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Плановая мощность 640 посещений в смену.</a:t>
            </a:r>
          </a:p>
          <a:p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     В поликлинике оказывают услуги ПМСП 4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 врачей общей практики, специализированные врачи по  следующим специальностям:       хирург,  невролог,  офтальмолог,  кардиолог,  ревматолог,      эндокринолог,  уролог,  инфекционист,  рентгенолог,  врач-лаборант,  сонолог, травматолог-ортопед,   акушер-гинеколог,   маммолог,    онколог, оториноларинголог,   эндоскопист, гастроэнтеролог, иммунолог,  врач функциональной диагностики,   эпидемиолог, подростковый врач, врач ЗОЖ, логопед и другие 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  <a:solidFill>
            <a:schemeClr val="bg2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Пути решения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В целях снижения младенческой и детской смертности, профилактики МС непрерывное обучение патронажных медсестер, старших медсестер, зав отделений ВОП принципам УПМП (универсальной, прогрессивной модели патронажа беременных, детей до 5 лет). В поликлинике с 4 января принят на работу тренер УПМП (Ашимова Н.О)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.В целях снижения смертности от БСК доведение удельного веса участников ПУЗ среди диспансерных больных  с АГ и ХСН до 50% (ежедневный мониторинг активов СМП для принятия профилактических мер по снижению экстренной госпитализации среди участников ПУЗ)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.Увеличение доступности услуг ПМСП и КДУ в рамках ГОБМП и ОСМС путем заключения договоров соисполнения с максимальным обьемом  мед услуг (КДУ ГОБМП-6201,66 т.т, КДУ ОСМС -484704,7 т.т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8000" smtClean="0">
                <a:latin typeface="Times New Roman" pitchFamily="18" charset="0"/>
                <a:cs typeface="Times New Roman" pitchFamily="18" charset="0"/>
              </a:rPr>
              <a:t>.Обучение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мед персонала и прикрепленного населения широкому  использованию услуг мобильных приложений, государственных порталов для записи на прием, вызов на дом и т.д</a:t>
            </a: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олна 4"/>
          <p:cNvSpPr/>
          <p:nvPr/>
        </p:nvSpPr>
        <p:spPr>
          <a:xfrm>
            <a:off x="0" y="1844824"/>
            <a:ext cx="9144000" cy="3038088"/>
          </a:xfrm>
          <a:prstGeom prst="wave">
            <a:avLst>
              <a:gd name="adj1" fmla="val 12500"/>
              <a:gd name="adj2" fmla="val 34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Wave1">
              <a:avLst/>
            </a:prstTxWarp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 Спасибо  за  внимание  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целью реализации плана мероприятий по основным направлениям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развития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ПМСП на 2019-2020 годы в поликлинике с целью повышения доступности медицинских услуг, снижение нагрузки на врача  общей практики с 1 января 2019 года 19 терапевтических и 30 педиатрических участков разукрупнены 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участков ВОП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,2020 году передано ТОО 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OTAY MED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-10255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население и осталось 43 ВОП участки.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году нагрузка на 1 врача общей практики составила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1690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прикрепленного населения (цель на 2020 год 1650) таким образом, количество прикрепленного населения составило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конце года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2020 г.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- 72651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человек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10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91880" y="476672"/>
            <a:ext cx="2304256" cy="432048"/>
          </a:xfrm>
          <a:prstGeom prst="rect">
            <a:avLst/>
          </a:prstGeom>
          <a:solidFill>
            <a:srgbClr val="C0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Главный врач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9807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15616" y="980728"/>
            <a:ext cx="698477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115616" y="9807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644008" y="148478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812360" y="148478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251520" y="1124744"/>
            <a:ext cx="2232248" cy="54006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 главного врача по лечебно профилактической части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99792" y="1088740"/>
            <a:ext cx="3600400" cy="540059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главного врача по экспертизе качества мед услуг и внутр.аудиту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44208" y="1134471"/>
            <a:ext cx="252028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Финансово-экономическая служба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39552" y="1700808"/>
            <a:ext cx="82809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39552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547664" y="155679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572000" y="83671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100392" y="9807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691680" y="1700808"/>
            <a:ext cx="0" cy="43924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8172400" y="1700808"/>
            <a:ext cx="0" cy="410445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7504" y="1916832"/>
            <a:ext cx="129614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Заведующие отделением –ВОП -43 уч,3-гинекология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>
            <a:stCxn id="60" idx="2"/>
            <a:endCxn id="68" idx="0"/>
          </p:cNvCxnSpPr>
          <p:nvPr/>
        </p:nvCxnSpPr>
        <p:spPr>
          <a:xfrm>
            <a:off x="755576" y="2636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107504" y="2852936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ВОП -43отделение, 8 гинекологии- ак.уч.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 стрелкой 69"/>
          <p:cNvCxnSpPr>
            <a:stCxn id="68" idx="2"/>
            <a:endCxn id="78" idx="0"/>
          </p:cNvCxnSpPr>
          <p:nvPr/>
        </p:nvCxnSpPr>
        <p:spPr>
          <a:xfrm>
            <a:off x="755576" y="34290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07504" y="3645024"/>
            <a:ext cx="129614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Дневной стационар на 55 коек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Прямая со стрелкой 81"/>
          <p:cNvCxnSpPr>
            <a:stCxn id="78" idx="2"/>
            <a:endCxn id="89" idx="0"/>
          </p:cNvCxnSpPr>
          <p:nvPr/>
        </p:nvCxnSpPr>
        <p:spPr>
          <a:xfrm>
            <a:off x="755576" y="429309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107504" y="4509120"/>
            <a:ext cx="129614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Противотуберкулезный диспансерный кабинет,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кабинет химизаторов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Прямая со стрелкой 90"/>
          <p:cNvCxnSpPr>
            <a:stCxn id="89" idx="2"/>
            <a:endCxn id="96" idx="0"/>
          </p:cNvCxnSpPr>
          <p:nvPr/>
        </p:nvCxnSpPr>
        <p:spPr>
          <a:xfrm>
            <a:off x="755576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107504" y="5661248"/>
            <a:ext cx="129614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1.Физиотерапевтический каб.                    2.Каб.массаж               3.Прививочный каб.. 4.Процедурный каб.  </a:t>
            </a:r>
          </a:p>
          <a:p>
            <a:pPr algn="ctr"/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5.ЛФК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3" name="Прямая со стрелкой 172"/>
          <p:cNvCxnSpPr/>
          <p:nvPr/>
        </p:nvCxnSpPr>
        <p:spPr>
          <a:xfrm flipH="1">
            <a:off x="1403648" y="227687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>
            <a:endCxn id="68" idx="3"/>
          </p:cNvCxnSpPr>
          <p:nvPr/>
        </p:nvCxnSpPr>
        <p:spPr>
          <a:xfrm flipH="1">
            <a:off x="1403648" y="31409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/>
          <p:nvPr/>
        </p:nvCxnSpPr>
        <p:spPr>
          <a:xfrm flipH="1">
            <a:off x="1403648" y="40770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2" name="Прямая со стрелкой 181"/>
          <p:cNvCxnSpPr/>
          <p:nvPr/>
        </p:nvCxnSpPr>
        <p:spPr>
          <a:xfrm flipH="1">
            <a:off x="1403648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 flipH="1">
            <a:off x="1403648" y="60932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2" name="Прямоугольник 191"/>
          <p:cNvSpPr/>
          <p:nvPr/>
        </p:nvSpPr>
        <p:spPr>
          <a:xfrm>
            <a:off x="1835696" y="1916832"/>
            <a:ext cx="86409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отделением отделением профилактики и психо-соц. помощи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>
            <a:off x="2915816" y="1916832"/>
            <a:ext cx="576064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лабораторий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3707904" y="1916832"/>
            <a:ext cx="936104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Заведующие отделением специализированной квалифицированной помощи 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4860032" y="1916832"/>
            <a:ext cx="115212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отделением скорой и неотложной медицинской помощи 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6228184" y="1916832"/>
            <a:ext cx="72008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Кадровая служба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7164288" y="1916832"/>
            <a:ext cx="79208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Юридическая служба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Прямоугольник 206"/>
          <p:cNvSpPr/>
          <p:nvPr/>
        </p:nvSpPr>
        <p:spPr>
          <a:xfrm>
            <a:off x="1979712" y="3717032"/>
            <a:ext cx="100811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профилактики и социально-психологической помощи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1979712" y="4797152"/>
            <a:ext cx="10081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Кабинет медицинской статистики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1979712" y="5661248"/>
            <a:ext cx="1008112" cy="93610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dirty="0" smtClean="0">
                <a:solidFill>
                  <a:schemeClr val="tx1"/>
                </a:solidFill>
              </a:rPr>
              <a:t>Медицинские работники в организациях образования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3131840" y="3717032"/>
            <a:ext cx="1296144" cy="288032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Инструментально-диагностический блок.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1Лаборатория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2.УЗИ кабинет.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3.Функциональной диагностики (ЭКГ,РЭГ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ЭЭГ,спирография)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4.Рентген кабинет(ФГ,маммография)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5.Кабинет эндоскопии (ЭФГДС, колоноскопия,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кольпоскопия)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4860032" y="3861048"/>
            <a:ext cx="9361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специализированной квалифицированной помощи 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4860032" y="5229200"/>
            <a:ext cx="93610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Кабинет ЦСО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6084168" y="3861048"/>
            <a:ext cx="864096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скорой медицинской помощи (4 категория вызовов)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7236296" y="3429000"/>
            <a:ext cx="792088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1.Заведующий хозяйством 2.Инженер по мед. технике                   3. Операторы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8316416" y="1916832"/>
            <a:ext cx="648072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1-Экономика,    </a:t>
            </a:r>
          </a:p>
          <a:p>
            <a:r>
              <a:rPr lang="kk-K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 – Бухгалтерия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8388424" y="3429000"/>
            <a:ext cx="576064" cy="15121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Хозяйственная</a:t>
            </a:r>
            <a:r>
              <a:rPr lang="kk-K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служба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8388424" y="5157192"/>
            <a:ext cx="576064" cy="13681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медицинский персонал 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0" name="Прямая со стрелкой 219"/>
          <p:cNvCxnSpPr>
            <a:endCxn id="192" idx="0"/>
          </p:cNvCxnSpPr>
          <p:nvPr/>
        </p:nvCxnSpPr>
        <p:spPr>
          <a:xfrm>
            <a:off x="2267744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4" name="Прямая со стрелкой 223"/>
          <p:cNvCxnSpPr>
            <a:endCxn id="193" idx="0"/>
          </p:cNvCxnSpPr>
          <p:nvPr/>
        </p:nvCxnSpPr>
        <p:spPr>
          <a:xfrm>
            <a:off x="3203848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8" name="Прямая со стрелкой 227"/>
          <p:cNvCxnSpPr>
            <a:endCxn id="194" idx="0"/>
          </p:cNvCxnSpPr>
          <p:nvPr/>
        </p:nvCxnSpPr>
        <p:spPr>
          <a:xfrm>
            <a:off x="4175956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8" name="Прямая со стрелкой 237"/>
          <p:cNvCxnSpPr>
            <a:endCxn id="195" idx="0"/>
          </p:cNvCxnSpPr>
          <p:nvPr/>
        </p:nvCxnSpPr>
        <p:spPr>
          <a:xfrm>
            <a:off x="5436096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2" name="Прямая со стрелкой 241"/>
          <p:cNvCxnSpPr>
            <a:endCxn id="196" idx="0"/>
          </p:cNvCxnSpPr>
          <p:nvPr/>
        </p:nvCxnSpPr>
        <p:spPr>
          <a:xfrm>
            <a:off x="6588224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6" name="Прямая со стрелкой 245"/>
          <p:cNvCxnSpPr>
            <a:endCxn id="197" idx="0"/>
          </p:cNvCxnSpPr>
          <p:nvPr/>
        </p:nvCxnSpPr>
        <p:spPr>
          <a:xfrm>
            <a:off x="7560332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9" name="Прямая со стрелкой 258"/>
          <p:cNvCxnSpPr/>
          <p:nvPr/>
        </p:nvCxnSpPr>
        <p:spPr>
          <a:xfrm>
            <a:off x="8820472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4" name="Прямая со стрелкой 263"/>
          <p:cNvCxnSpPr/>
          <p:nvPr/>
        </p:nvCxnSpPr>
        <p:spPr>
          <a:xfrm>
            <a:off x="1691680" y="40770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4" name="Прямая со стрелкой 353"/>
          <p:cNvCxnSpPr/>
          <p:nvPr/>
        </p:nvCxnSpPr>
        <p:spPr>
          <a:xfrm>
            <a:off x="8172400" y="58052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6" name="Прямая со стрелкой 355"/>
          <p:cNvCxnSpPr/>
          <p:nvPr/>
        </p:nvCxnSpPr>
        <p:spPr>
          <a:xfrm>
            <a:off x="1691680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8" name="Прямая со стрелкой 357"/>
          <p:cNvCxnSpPr>
            <a:stCxn id="211" idx="2"/>
            <a:endCxn id="212" idx="0"/>
          </p:cNvCxnSpPr>
          <p:nvPr/>
        </p:nvCxnSpPr>
        <p:spPr>
          <a:xfrm>
            <a:off x="5328084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Прямая соединительная линия 359"/>
          <p:cNvCxnSpPr/>
          <p:nvPr/>
        </p:nvCxnSpPr>
        <p:spPr>
          <a:xfrm>
            <a:off x="1691680" y="3429000"/>
            <a:ext cx="554461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9" name="Прямая со стрелкой 398"/>
          <p:cNvCxnSpPr>
            <a:endCxn id="216" idx="0"/>
          </p:cNvCxnSpPr>
          <p:nvPr/>
        </p:nvCxnSpPr>
        <p:spPr>
          <a:xfrm>
            <a:off x="8676456" y="32129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1" name="Прямая со стрелкой 400"/>
          <p:cNvCxnSpPr/>
          <p:nvPr/>
        </p:nvCxnSpPr>
        <p:spPr>
          <a:xfrm flipH="1">
            <a:off x="7979913" y="4455114"/>
            <a:ext cx="2520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3" name="Прямая со стрелкой 402"/>
          <p:cNvCxnSpPr/>
          <p:nvPr/>
        </p:nvCxnSpPr>
        <p:spPr>
          <a:xfrm>
            <a:off x="752432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5" name="Прямая со стрелкой 404"/>
          <p:cNvCxnSpPr>
            <a:stCxn id="196" idx="2"/>
          </p:cNvCxnSpPr>
          <p:nvPr/>
        </p:nvCxnSpPr>
        <p:spPr>
          <a:xfrm>
            <a:off x="6588224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7" name="Прямая со стрелкой 406"/>
          <p:cNvCxnSpPr>
            <a:stCxn id="195" idx="2"/>
          </p:cNvCxnSpPr>
          <p:nvPr/>
        </p:nvCxnSpPr>
        <p:spPr>
          <a:xfrm>
            <a:off x="5436096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9" name="Прямая со стрелкой 408"/>
          <p:cNvCxnSpPr/>
          <p:nvPr/>
        </p:nvCxnSpPr>
        <p:spPr>
          <a:xfrm>
            <a:off x="4139952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Прямая со стрелкой 410"/>
          <p:cNvCxnSpPr>
            <a:stCxn id="193" idx="2"/>
          </p:cNvCxnSpPr>
          <p:nvPr/>
        </p:nvCxnSpPr>
        <p:spPr>
          <a:xfrm>
            <a:off x="32038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Прямая со стрелкой 412"/>
          <p:cNvCxnSpPr>
            <a:stCxn id="192" idx="2"/>
          </p:cNvCxnSpPr>
          <p:nvPr/>
        </p:nvCxnSpPr>
        <p:spPr>
          <a:xfrm>
            <a:off x="2267744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5" name="Прямая со стрелкой 414"/>
          <p:cNvCxnSpPr>
            <a:endCxn id="207" idx="0"/>
          </p:cNvCxnSpPr>
          <p:nvPr/>
        </p:nvCxnSpPr>
        <p:spPr>
          <a:xfrm>
            <a:off x="2483768" y="34290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6" name="Прямая соединительная линия 455"/>
          <p:cNvCxnSpPr/>
          <p:nvPr/>
        </p:nvCxnSpPr>
        <p:spPr>
          <a:xfrm>
            <a:off x="4572000" y="3429000"/>
            <a:ext cx="0" cy="21602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3" name="Прямая со стрелкой 462"/>
          <p:cNvCxnSpPr/>
          <p:nvPr/>
        </p:nvCxnSpPr>
        <p:spPr>
          <a:xfrm>
            <a:off x="4572000" y="45811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Прямая со стрелкой 465"/>
          <p:cNvCxnSpPr/>
          <p:nvPr/>
        </p:nvCxnSpPr>
        <p:spPr>
          <a:xfrm>
            <a:off x="4572000" y="55892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0" name="Прямая со стрелкой 469"/>
          <p:cNvCxnSpPr/>
          <p:nvPr/>
        </p:nvCxnSpPr>
        <p:spPr>
          <a:xfrm>
            <a:off x="5292080" y="34290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3" name="Прямая со стрелкой 482"/>
          <p:cNvCxnSpPr>
            <a:endCxn id="213" idx="0"/>
          </p:cNvCxnSpPr>
          <p:nvPr/>
        </p:nvCxnSpPr>
        <p:spPr>
          <a:xfrm>
            <a:off x="6516216" y="342900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5" name="Прямая со стрелкой 494"/>
          <p:cNvCxnSpPr/>
          <p:nvPr/>
        </p:nvCxnSpPr>
        <p:spPr>
          <a:xfrm>
            <a:off x="1691680" y="60932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99" name="Прямая со стрелкой 498"/>
          <p:cNvCxnSpPr>
            <a:stCxn id="208" idx="2"/>
            <a:endCxn id="209" idx="0"/>
          </p:cNvCxnSpPr>
          <p:nvPr/>
        </p:nvCxnSpPr>
        <p:spPr>
          <a:xfrm>
            <a:off x="2483768" y="54452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4" name="Прямая со стрелкой 503"/>
          <p:cNvCxnSpPr>
            <a:stCxn id="207" idx="2"/>
            <a:endCxn id="208" idx="0"/>
          </p:cNvCxnSpPr>
          <p:nvPr/>
        </p:nvCxnSpPr>
        <p:spPr>
          <a:xfrm>
            <a:off x="2483768" y="44371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5" name="Прямая со стрелкой 524"/>
          <p:cNvCxnSpPr/>
          <p:nvPr/>
        </p:nvCxnSpPr>
        <p:spPr>
          <a:xfrm>
            <a:off x="3707904" y="34290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02" name="Таблица 2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2638134"/>
              </p:ext>
            </p:extLst>
          </p:nvPr>
        </p:nvGraphicFramePr>
        <p:xfrm>
          <a:off x="1835696" y="116633"/>
          <a:ext cx="532859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Структура  поликлиники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72" name="Прямая со стрелкой 471"/>
          <p:cNvCxnSpPr/>
          <p:nvPr/>
        </p:nvCxnSpPr>
        <p:spPr>
          <a:xfrm>
            <a:off x="8172400" y="4437112"/>
            <a:ext cx="216024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5" name="Прямая со стрелкой 514"/>
          <p:cNvCxnSpPr/>
          <p:nvPr/>
        </p:nvCxnSpPr>
        <p:spPr>
          <a:xfrm>
            <a:off x="7092280" y="3429000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511156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населения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6468862"/>
              </p:ext>
            </p:extLst>
          </p:nvPr>
        </p:nvGraphicFramePr>
        <p:xfrm>
          <a:off x="395536" y="910619"/>
          <a:ext cx="8280920" cy="552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752"/>
                <a:gridCol w="3354298"/>
                <a:gridCol w="1991614"/>
                <a:gridCol w="2201256"/>
              </a:tblGrid>
              <a:tr h="458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Статус населения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2020год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50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Прикрепленные население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79652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72651</a:t>
                      </a:r>
                    </a:p>
                    <a:p>
                      <a:pPr algn="ctr"/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1067">
                <a:tc rowSpan="4"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Взрослые население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44323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40667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7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  дети  до 18 лет </a:t>
                      </a: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35329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31984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7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 до 1 го года</a:t>
                      </a:r>
                      <a:endParaRPr lang="kk-KZ" sz="16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2175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1883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23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6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Дети от</a:t>
                      </a:r>
                      <a:r>
                        <a:rPr lang="kk-KZ" sz="16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0-5 лет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ЖФВ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12247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19238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10638</a:t>
                      </a:r>
                    </a:p>
                    <a:p>
                      <a:pPr algn="ctr"/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17495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6678538"/>
              </p:ext>
            </p:extLst>
          </p:nvPr>
        </p:nvGraphicFramePr>
        <p:xfrm>
          <a:off x="395536" y="5661248"/>
          <a:ext cx="835292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сравнению прошлого года  омечается</a:t>
                      </a:r>
                      <a:r>
                        <a:rPr lang="kk-KZ" sz="18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снижение   населения  за счет передано Отау Мед- 10255 тыс.население</a:t>
                      </a:r>
                      <a:endParaRPr lang="ru-RU" sz="18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56271"/>
            <a:ext cx="9144000" cy="4437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качественные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поликлиники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9945984"/>
              </p:ext>
            </p:extLst>
          </p:nvPr>
        </p:nvGraphicFramePr>
        <p:xfrm>
          <a:off x="179512" y="642917"/>
          <a:ext cx="8964489" cy="6098450"/>
        </p:xfrm>
        <a:graphic>
          <a:graphicData uri="http://schemas.openxmlformats.org/drawingml/2006/table">
            <a:tbl>
              <a:tblPr/>
              <a:tblGrid>
                <a:gridCol w="3477951"/>
                <a:gridCol w="1488460"/>
                <a:gridCol w="1086896"/>
                <a:gridCol w="1403854"/>
                <a:gridCol w="1507328"/>
              </a:tblGrid>
              <a:tr h="51586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kk-KZ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</a:t>
                      </a: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менования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en-US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Абс.число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Абс.число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Рождаемость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2720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2763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Общ. смертность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3,34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5,76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Млад. смертность (на 1000 живрожд.)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Смертность  до 5 лет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8,6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Материнская смертность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Посещения всего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 на дому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341434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58203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340311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58101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Посещения на одного жителя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Первичная заболеваемость всего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42103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54517,4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38201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50164,5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      - 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БСК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(на</a:t>
                      </a:r>
                      <a:r>
                        <a:rPr lang="ru-RU" sz="1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100 тыс.нас)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2901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3756,4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2709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3557,4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-Онкология 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летняя выживаемость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174,6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110,8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Заболеваемость по туберкулезу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27,3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821" marR="35821" marT="17910" marB="17910">
                    <a:lnL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6F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7467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мемарандума и целевые показатели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3287526"/>
              </p:ext>
            </p:extLst>
          </p:nvPr>
        </p:nvGraphicFramePr>
        <p:xfrm>
          <a:off x="179512" y="836710"/>
          <a:ext cx="8712967" cy="5800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25"/>
                <a:gridCol w="3274576"/>
                <a:gridCol w="1728334"/>
                <a:gridCol w="869961"/>
                <a:gridCol w="805204"/>
                <a:gridCol w="725153"/>
                <a:gridCol w="787014"/>
              </a:tblGrid>
              <a:tr h="508559">
                <a:tc rowSpan="2">
                  <a:txBody>
                    <a:bodyPr/>
                    <a:lstStyle/>
                    <a:p>
                      <a:pPr algn="ctr"/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единица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kk-K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</a:t>
                      </a:r>
                      <a:r>
                        <a:rPr lang="kk-K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</a:t>
                      </a:r>
                      <a:r>
                        <a:rPr lang="kk-K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городу</a:t>
                      </a:r>
                      <a:r>
                        <a:rPr lang="kk-K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(</a:t>
                      </a:r>
                      <a:r>
                        <a:rPr lang="kk-K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</a:t>
                      </a:r>
                      <a:r>
                        <a:rPr lang="kk-KZ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ГП6</a:t>
                      </a:r>
                      <a:r>
                        <a:rPr lang="kk-K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</a:t>
                      </a:r>
                      <a:r>
                        <a:rPr lang="kk-K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</a:t>
                      </a:r>
                      <a:r>
                        <a:rPr lang="kk-K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городу</a:t>
                      </a:r>
                      <a:r>
                        <a:rPr lang="kk-K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(</a:t>
                      </a:r>
                      <a:r>
                        <a:rPr lang="kk-K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</a:t>
                      </a:r>
                      <a:r>
                        <a:rPr lang="kk-KZ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ГП6</a:t>
                      </a:r>
                      <a:r>
                        <a:rPr lang="kk-K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79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Ожидаемая продолжительность жизни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79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Общая смертность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на100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4959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Материнская смертность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100  тыс.родивщихся живыми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сл.-50,9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0616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Младенческая смертность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1000  родивщихся живыми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6162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Смертность от болезней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системы кровообращения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100 тыс.нас.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131,9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101,1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9460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Смертность от злокачественных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новообразований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100 тыс.нас.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4959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Излечимость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впервые выявленных больных чувствительным туберкулезом  с микобактериями туберкулеза (МБТ) (+)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100 тыс.нас.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3745"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Удержание распространенностти ВИЧ инфекции в возрастной группе 15-49 лет в пределах 0,2-0,6 (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5155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Охват контрацепцией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80731"/>
          <a:ext cx="8715436" cy="544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288"/>
                <a:gridCol w="2387107"/>
                <a:gridCol w="1970041"/>
              </a:tblGrid>
              <a:tr h="61367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Найменование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женщин,использующих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контрацепцию всего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6560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5806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6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внутриматочные средства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3385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3393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6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Гормональные средства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6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В.т.ч. Оральные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6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Иньекционные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6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Барьерные всего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2221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6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В.т.ч презервативы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7300</TotalTime>
  <Words>3217</Words>
  <Application>Microsoft Office PowerPoint</Application>
  <PresentationFormat>Экран (4:3)</PresentationFormat>
  <Paragraphs>880</Paragraphs>
  <Slides>31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Структура населения</vt:lpstr>
      <vt:lpstr>Основные качественные показатели поликлиники </vt:lpstr>
      <vt:lpstr>Показатели мемарандума и целевые показатели</vt:lpstr>
      <vt:lpstr>Охват контрацепцией</vt:lpstr>
      <vt:lpstr>Показатели акушерско-гинекологической службы</vt:lpstr>
      <vt:lpstr>Слайд 11</vt:lpstr>
      <vt:lpstr>Слайд 12</vt:lpstr>
      <vt:lpstr>Слайд 13</vt:lpstr>
      <vt:lpstr>Кадровая обеспеченность                                                   за 2019 и  2020 годы</vt:lpstr>
      <vt:lpstr>Категорийность врачей за 2019 -2020 годы</vt:lpstr>
      <vt:lpstr>Повышение квалификации медработников за 2019 и 2020 годы</vt:lpstr>
      <vt:lpstr>                                                                                                               Показатели скринингового осмотра</vt:lpstr>
      <vt:lpstr>             Анализ вызовов 4-й категории срочности СМП (Приказ МЗ РК от 3 июля 2017 года «Об утверждении Правил оказания скорой медицинской помощи в Республике Казахстан» №450 )</vt:lpstr>
      <vt:lpstr>Вызовы 4-й категории срочности СМП по нозологиям  </vt:lpstr>
      <vt:lpstr>  Отчет по первичному выходу на инвалидность в 2020 г (сравн 2019 г) </vt:lpstr>
      <vt:lpstr>                     Отчет по первичному выходу на инвалидность по группам в 2020 г (сравн 2019 г)</vt:lpstr>
      <vt:lpstr>         Первичный выход на инвалидность по нозологиям  </vt:lpstr>
      <vt:lpstr>        Информационно-разьяснительная работа  по ОСМС</vt:lpstr>
      <vt:lpstr>Слайд 24</vt:lpstr>
      <vt:lpstr>Дневной стационар</vt:lpstr>
      <vt:lpstr>Диспансеризация</vt:lpstr>
      <vt:lpstr>Цифровизация здравоохранения</vt:lpstr>
      <vt:lpstr>            Задачи и направления госпрограммы</vt:lpstr>
      <vt:lpstr>Проблемные вопросы</vt:lpstr>
      <vt:lpstr>Пути решения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Intel</dc:creator>
  <cp:lastModifiedBy>User</cp:lastModifiedBy>
  <cp:revision>693</cp:revision>
  <dcterms:created xsi:type="dcterms:W3CDTF">2019-01-12T06:01:05Z</dcterms:created>
  <dcterms:modified xsi:type="dcterms:W3CDTF">2021-02-26T03:39:50Z</dcterms:modified>
</cp:coreProperties>
</file>